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68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0" r:id="rId23"/>
    <p:sldId id="261" r:id="rId24"/>
    <p:sldId id="262" r:id="rId25"/>
    <p:sldId id="263" r:id="rId26"/>
    <p:sldId id="264" r:id="rId27"/>
    <p:sldId id="285" r:id="rId28"/>
    <p:sldId id="283" r:id="rId29"/>
    <p:sldId id="286" r:id="rId30"/>
    <p:sldId id="288" r:id="rId31"/>
    <p:sldId id="289" r:id="rId32"/>
    <p:sldId id="290" r:id="rId33"/>
    <p:sldId id="291" r:id="rId34"/>
    <p:sldId id="287" r:id="rId35"/>
    <p:sldId id="28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846C28"/>
    <a:srgbClr val="008E40"/>
    <a:srgbClr val="007A37"/>
    <a:srgbClr val="009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>
      <p:cViewPr varScale="1">
        <p:scale>
          <a:sx n="119" d="100"/>
          <a:sy n="119" d="100"/>
        </p:scale>
        <p:origin x="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04-7A49-B4D8-41CF5ECF4A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04-7A49-B4D8-41CF5ECF4A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04-7A49-B4D8-41CF5ECF4A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04-7A49-B4D8-41CF5ECF4AED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04-7A49-B4D8-41CF5ECF4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  <dgm:t>
        <a:bodyPr/>
        <a:lstStyle/>
        <a:p>
          <a:endParaRPr lang="en-US"/>
        </a:p>
      </dgm:t>
    </dgm:pt>
    <dgm:pt modelId="{48D714F6-693F-3645-8F7A-87C98B7440BB}" type="sibTrans" cxnId="{CC903A7A-7F60-3146-A017-D439435B2304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 custLinFactNeighborY="-1129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0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4514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253068" y="-2122183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Python, Scala, R, C++, Clojure, Julia, Perl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017520" y="156976"/>
        <a:ext cx="532086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908492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253068" y="-949617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3017520" y="1329542"/>
        <a:ext cx="532086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908492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253068" y="222949"/>
          <a:ext cx="893383" cy="5364480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3017520" y="2502109"/>
        <a:ext cx="532086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3017520" cy="1116729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908492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60BB-4ABF-8340-8FF9-61276229F43D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9109-540C-8045-8D68-A48D187A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6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4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0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0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9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2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1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1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0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84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9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5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9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9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69109-540C-8045-8D68-A48D187AA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B96F-CA7B-401F-A6B4-00A9BBE234C9}" type="datetimeFigureOut">
              <a:rPr lang="en-US" smtClean="0"/>
              <a:pPr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66965-106F-4805-9FFA-3EFEC736C7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hyperlink" Target="https://github.com/apache/incubator-mxnet" TargetMode="External"/><Relationship Id="rId10" Type="http://schemas.openxmlformats.org/officeDocument/2006/relationships/image" Target="../media/image37.tiff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xnet-info@amazon.com" TargetMode="External"/><Relationship Id="rId4" Type="http://schemas.openxmlformats.org/officeDocument/2006/relationships/hyperlink" Target="https://docs.aws.amazon.com/sagemaker/latest/dg/mxne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5334000"/>
            <a:ext cx="52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www.globalbigdataconference.com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5867400"/>
            <a:ext cx="344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Twitter : @</a:t>
            </a:r>
            <a:r>
              <a:rPr lang="en-IN" sz="2400" b="1" dirty="0" err="1">
                <a:solidFill>
                  <a:schemeClr val="bg1"/>
                </a:solidFill>
                <a:latin typeface="Trebuchet MS" pitchFamily="34" charset="0"/>
              </a:rPr>
              <a:t>bigdataconf</a:t>
            </a:r>
            <a:endParaRPr lang="en-IN" sz="2400" b="1" dirty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rebuchet MS" pitchFamily="34" charset="0"/>
              </a:rPr>
              <a:t>    #GBCC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5D62DEF-9E14-E946-A006-CD09D79AB342}"/>
              </a:ext>
            </a:extLst>
          </p:cNvPr>
          <p:cNvSpPr txBox="1">
            <a:spLocks/>
          </p:cNvSpPr>
          <p:nvPr/>
        </p:nvSpPr>
        <p:spPr>
          <a:xfrm>
            <a:off x="793332" y="2187801"/>
            <a:ext cx="8064431" cy="13910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4000" b="1" i="0" kern="1200" baseline="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Deep Learning 101: Apache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MXNet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431C9B9-FD24-F64D-A989-07E58815E9A9}"/>
              </a:ext>
            </a:extLst>
          </p:cNvPr>
          <p:cNvSpPr txBox="1">
            <a:spLocks/>
          </p:cNvSpPr>
          <p:nvPr/>
        </p:nvSpPr>
        <p:spPr>
          <a:xfrm>
            <a:off x="2286000" y="3367783"/>
            <a:ext cx="6064668" cy="1026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Sergey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Sokolov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AWS AI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26 July 2018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2F5C9D-16D1-B04F-9A34-3AEED06BA5DE}"/>
              </a:ext>
            </a:extLst>
          </p:cNvPr>
          <p:cNvSpPr txBox="1">
            <a:spLocks/>
          </p:cNvSpPr>
          <p:nvPr/>
        </p:nvSpPr>
        <p:spPr>
          <a:xfrm>
            <a:off x="5105400" y="6649979"/>
            <a:ext cx="4158383" cy="254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©2018 Amazon Web Services, Inc. or its affiliates,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53272B-CD2A-6A48-A6C0-35DE6470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05145"/>
              </p:ext>
            </p:extLst>
          </p:nvPr>
        </p:nvGraphicFramePr>
        <p:xfrm>
          <a:off x="770444" y="243840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908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(Artificial) Neural Networks (ANN)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28A178-32F4-D042-BF51-C9180AC07029}"/>
              </a:ext>
            </a:extLst>
          </p:cNvPr>
          <p:cNvSpPr txBox="1">
            <a:spLocks/>
          </p:cNvSpPr>
          <p:nvPr/>
        </p:nvSpPr>
        <p:spPr>
          <a:xfrm>
            <a:off x="533400" y="2482093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We have ~100B of them, and ~1Q Synapses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D36C-3A90-4F49-AABA-C1CB56BE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3964" y="1714500"/>
            <a:ext cx="2510036" cy="25100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3CFDAC-2709-CD4C-9488-1608F02E18A2}"/>
              </a:ext>
            </a:extLst>
          </p:cNvPr>
          <p:cNvGrpSpPr/>
          <p:nvPr/>
        </p:nvGrpSpPr>
        <p:grpSpPr>
          <a:xfrm>
            <a:off x="534834" y="3581400"/>
            <a:ext cx="4802515" cy="2347199"/>
            <a:chOff x="330198" y="2444746"/>
            <a:chExt cx="4802515" cy="2210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A8816B-B2E4-DD4F-89D0-2E97F840D25E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5534A6F-999A-E640-B4CD-61B462702442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409B0CE-7D3B-A845-8B7C-5346FB6B0EE5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E5D31C-C1AB-8542-A3C0-9019CDE632C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1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54CBD8E-0768-BB45-974E-12E81FFC462A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F928B8A-3AC3-9040-9657-45B43B0195C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363F89-364B-DC4E-A6E7-3DDEAF3AC966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8322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r>
                    <a:rPr lang="en-US" baseline="-25000" dirty="0"/>
                    <a:t>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320F76-14EA-EF4C-A924-5CADAAC70CB7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D0388CB-4B31-9447-88C1-9C6765135592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553972-F971-A74A-8368-A7114A069CBD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29926" cy="347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w</a:t>
                  </a:r>
                  <a:r>
                    <a:rPr lang="en-US" baseline="-25000" dirty="0" err="1"/>
                    <a:t>n</a:t>
                  </a:r>
                  <a:endParaRPr lang="en-US" baseline="-2500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1B45C-6EEE-6448-983F-0D3437538D94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6FB8-B9DD-6848-9673-2CE1100511FB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62600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4ECE7C-BBC2-0B49-948E-E81CDDB8990A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64202" cy="34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D38F7-11E6-8145-B07C-DF8FBBE5E8E0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E84369-A005-4341-86B0-C9507A71FEBF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5438F07-D681-0947-9103-8BCD25DE15FA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41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/>
                    <a:t>Σ</a:t>
                  </a:r>
                  <a:endParaRPr lang="en-US" sz="4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FF75746-BA9A-A94A-A3A2-283B3864276C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90E6E6-0196-2E49-9440-4AD2A1673BE8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B7E9C85-7AD1-C54F-941D-7E28F836084D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02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φ</a:t>
                  </a:r>
                  <a:endParaRPr lang="en-US" sz="4000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222DDF7-7E3E-2344-9C49-4328DC3A503D}"/>
                  </a:ext>
                </a:extLst>
              </p:cNvPr>
              <p:cNvCxnSpPr>
                <a:stCxn id="13" idx="3"/>
                <a:endCxn id="38" idx="2"/>
              </p:cNvCxnSpPr>
              <p:nvPr/>
            </p:nvCxnSpPr>
            <p:spPr>
              <a:xfrm>
                <a:off x="638664" y="3293856"/>
                <a:ext cx="545881" cy="10761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0AFA53-B25A-594D-9A54-2858487501EE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FA4098B-8FB0-584F-852B-5D9798FEA2FC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CCEE547-D5AF-B549-BC36-60F25DEEB8B1}"/>
                  </a:ext>
                </a:extLst>
              </p:cNvPr>
              <p:cNvCxnSpPr>
                <a:cxnSpLocks/>
                <a:stCxn id="38" idx="6"/>
                <a:endCxn id="32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F53263-E4AC-2A49-BABF-BA9F6F299321}"/>
                  </a:ext>
                </a:extLst>
              </p:cNvPr>
              <p:cNvCxnSpPr>
                <a:cxnSpLocks/>
                <a:stCxn id="36" idx="6"/>
                <a:endCxn id="32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9A8C282-2918-0347-97E6-52F37C134E07}"/>
                  </a:ext>
                </a:extLst>
              </p:cNvPr>
              <p:cNvCxnSpPr>
                <a:cxnSpLocks/>
                <a:stCxn id="34" idx="6"/>
                <a:endCxn id="32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DC7E89C-A6AD-C641-9550-A38449FF9978}"/>
                  </a:ext>
                </a:extLst>
              </p:cNvPr>
              <p:cNvCxnSpPr>
                <a:cxnSpLocks/>
                <a:stCxn id="32" idx="6"/>
                <a:endCxn id="30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AAD5403-DB10-2D4A-A973-F41B3A273CE5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E25CA2-88A2-6B48-B90E-3729C1C117ED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Inputs</a:t>
                </a:r>
                <a:endParaRPr lang="en-US" i="1" baseline="-250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50E00D-52A0-C94D-9CC5-CA164B0A6351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Weights</a:t>
                </a:r>
                <a:endParaRPr lang="en-US" i="1" baseline="-250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D12223-62EE-BC4A-B5E1-D36F3165D84B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Activation</a:t>
                </a:r>
                <a:endParaRPr lang="en-US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C3BECB-5642-8F47-8867-AA2304EB1A9C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𝑦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1D131-5832-B04E-B34B-3D51484DEA3D}"/>
                </a:ext>
              </a:extLst>
            </p:cNvPr>
            <p:cNvSpPr txBox="1"/>
            <p:nvPr/>
          </p:nvSpPr>
          <p:spPr>
            <a:xfrm rot="5400000">
              <a:off x="598719" y="4010110"/>
              <a:ext cx="323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  <a:endParaRPr lang="en-US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63B878-9CC5-1844-8504-90F6E82C28CD}"/>
              </a:ext>
            </a:extLst>
          </p:cNvPr>
          <p:cNvSpPr txBox="1"/>
          <p:nvPr/>
        </p:nvSpPr>
        <p:spPr>
          <a:xfrm>
            <a:off x="2750018" y="3592773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Bias</a:t>
            </a:r>
            <a:endParaRPr lang="en-US" i="1" baseline="-25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E03CA0-759D-F64E-BB6A-48813AE61088}"/>
              </a:ext>
            </a:extLst>
          </p:cNvPr>
          <p:cNvGrpSpPr/>
          <p:nvPr/>
        </p:nvGrpSpPr>
        <p:grpSpPr>
          <a:xfrm>
            <a:off x="2818454" y="4038600"/>
            <a:ext cx="457200" cy="457200"/>
            <a:chOff x="2818454" y="4068687"/>
            <a:chExt cx="457200" cy="457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1945099-B30B-474E-B3A1-26DA4571C2F1}"/>
                </a:ext>
              </a:extLst>
            </p:cNvPr>
            <p:cNvSpPr/>
            <p:nvPr/>
          </p:nvSpPr>
          <p:spPr>
            <a:xfrm>
              <a:off x="2818454" y="4068687"/>
              <a:ext cx="457200" cy="457200"/>
            </a:xfrm>
            <a:prstGeom prst="ellipse">
              <a:avLst/>
            </a:prstGeom>
            <a:noFill/>
            <a:ln w="25400" cap="flat" cmpd="sng" algn="ctr">
              <a:solidFill>
                <a:srgbClr val="029BE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A4A561-D44B-1244-85CE-0A7BE8569DFC}"/>
                </a:ext>
              </a:extLst>
            </p:cNvPr>
            <p:cNvSpPr txBox="1"/>
            <p:nvPr/>
          </p:nvSpPr>
          <p:spPr>
            <a:xfrm>
              <a:off x="2890601" y="4106342"/>
              <a:ext cx="312906" cy="27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US" baseline="-25000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C4CE16-01F6-B144-8AA5-CE976F2B7F9F}"/>
              </a:ext>
            </a:extLst>
          </p:cNvPr>
          <p:cNvCxnSpPr>
            <a:cxnSpLocks/>
          </p:cNvCxnSpPr>
          <p:nvPr/>
        </p:nvCxnSpPr>
        <p:spPr>
          <a:xfrm flipH="1">
            <a:off x="3033387" y="4495800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/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BF24AD-DD71-B34A-BFEB-818B2178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9" y="4411519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2264" t="-111111" r="-377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09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Deep Neural Networks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8F4DAB-B2D7-5D4A-A144-4E85BEF6FC67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Hierarchical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Scalable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961C8-2E31-8E4D-8301-FC01FEF3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03" y="2514600"/>
            <a:ext cx="5457397" cy="2676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DB174-37D4-BA4F-8E6B-09A79FFC3021}"/>
              </a:ext>
            </a:extLst>
          </p:cNvPr>
          <p:cNvSpPr txBox="1">
            <a:spLocks/>
          </p:cNvSpPr>
          <p:nvPr/>
        </p:nvSpPr>
        <p:spPr>
          <a:xfrm>
            <a:off x="3124200" y="5420154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257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Linear and non-linear separability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4C00C-CEB5-CA44-8C67-1001AAEE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2197100"/>
            <a:ext cx="9004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Activation Functions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/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713B27-FC79-434C-9F5B-AC75BAB8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316" y="1981200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6667" b="-170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B99E1265-D587-3D46-B9BA-57DB3302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8" y="3313975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54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Bias term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1BFCA-30EC-824D-8793-89EBBBFB85BE}"/>
              </a:ext>
            </a:extLst>
          </p:cNvPr>
          <p:cNvSpPr/>
          <p:nvPr/>
        </p:nvSpPr>
        <p:spPr>
          <a:xfrm>
            <a:off x="381000" y="2286000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9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B3107176-0DF7-2A43-A54B-3391F12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3" y="3313975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/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5BBC2E-956F-A444-B217-EE0D2200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66" y="4182730"/>
                <a:ext cx="3631084" cy="1225015"/>
              </a:xfrm>
              <a:prstGeom prst="rect">
                <a:avLst/>
              </a:prstGeom>
              <a:blipFill>
                <a:blip r:embed="rId4"/>
                <a:stretch>
                  <a:fillRect t="-11212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63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Parameters and Hyperparameters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49320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Training to estimate parameters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9A923-6198-134E-836E-1A1EF42D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67" y="2264485"/>
            <a:ext cx="4971066" cy="2438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FD66CB-A971-B44A-8BFC-B9A78D2B0C62}"/>
              </a:ext>
            </a:extLst>
          </p:cNvPr>
          <p:cNvSpPr txBox="1">
            <a:spLocks/>
          </p:cNvSpPr>
          <p:nvPr/>
        </p:nvSpPr>
        <p:spPr>
          <a:xfrm>
            <a:off x="533400" y="48006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Find the values that minimize the loss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7843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Accuracy vs. Loss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Correct or not per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338105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Optimizer: Stochastic Gradient Descent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32004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Init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params</a:t>
            </a:r>
            <a:r>
              <a:rPr lang="en-US" sz="2000" dirty="0">
                <a:solidFill>
                  <a:schemeClr val="tx1"/>
                </a:solidFill>
              </a:rPr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38800"/>
                <a:ext cx="7315200" cy="430887"/>
              </a:xfrm>
              <a:prstGeom prst="rect">
                <a:avLst/>
              </a:prstGeom>
              <a:blipFill>
                <a:blip r:embed="rId3"/>
                <a:stretch>
                  <a:fillRect t="-8571" b="-314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2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Self-introduction: Sergey </a:t>
            </a:r>
            <a:r>
              <a:rPr lang="en-US" b="1" dirty="0" err="1"/>
              <a:t>Sokolov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6B2CA-00BC-884E-93DB-AC4094C7A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19400"/>
            <a:ext cx="2362200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7F545-A3EE-9B49-9201-4B16DB1F2A9C}"/>
              </a:ext>
            </a:extLst>
          </p:cNvPr>
          <p:cNvSpPr txBox="1"/>
          <p:nvPr/>
        </p:nvSpPr>
        <p:spPr>
          <a:xfrm>
            <a:off x="4114800" y="3428195"/>
            <a:ext cx="4800600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Developer</a:t>
            </a: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/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Take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series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of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steps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Specify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learning</m:t>
                    </m:r>
                    <m:r>
                      <m:rPr>
                        <m:nor/>
                      </m:rPr>
                      <a:rPr lang="en-US" sz="2800" dirty="0"/>
                      <m:t> </m:t>
                    </m:r>
                    <m:r>
                      <m:rPr>
                        <m:nor/>
                      </m:rPr>
                      <a:rPr lang="en-US" sz="2800" dirty="0"/>
                      <m:t>rate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DA3F-AB94-0946-9F4C-D6B43D80D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5791200" cy="861774"/>
              </a:xfrm>
              <a:prstGeom prst="rect">
                <a:avLst/>
              </a:prstGeom>
              <a:blipFill>
                <a:blip r:embed="rId3"/>
                <a:stretch>
                  <a:fillRect l="-3501" t="-11594" b="-173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ttp://blog.datumbox.com/wp-content/uploads/2013/10/gradient-descent.png">
            <a:extLst>
              <a:ext uri="{FF2B5EF4-FFF2-40B4-BE49-F238E27FC236}">
                <a16:creationId xmlns:a16="http://schemas.microsoft.com/office/drawing/2014/main" id="{55A2E2E2-CF2D-ED49-ADE2-86BA8762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0"/>
            <a:ext cx="5791200" cy="30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0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Demo 1: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r>
              <a:rPr lang="en-US" dirty="0"/>
              <a:t>Introduction to Apache </a:t>
            </a:r>
            <a:r>
              <a:rPr lang="en-US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86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Original paper in Dec,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4FB1D-E04C-0849-803E-EB23FF4ACB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2108200"/>
            <a:ext cx="5867400" cy="391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E2162-9601-A14F-BFCC-1C08DBE11CA2}"/>
              </a:ext>
            </a:extLst>
          </p:cNvPr>
          <p:cNvSpPr/>
          <p:nvPr/>
        </p:nvSpPr>
        <p:spPr>
          <a:xfrm>
            <a:off x="2749827" y="6019800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7F485-768A-6F43-87D8-038E78DBA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3986208"/>
            <a:ext cx="1062764" cy="13099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4CB27C-C235-BA40-94F9-0F35E2075126}"/>
              </a:ext>
            </a:extLst>
          </p:cNvPr>
          <p:cNvSpPr/>
          <p:nvPr/>
        </p:nvSpPr>
        <p:spPr>
          <a:xfrm>
            <a:off x="3947159" y="2340971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 since November 2016.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7FDB-B1FF-8A42-87C0-C9A76B95D997}"/>
              </a:ext>
            </a:extLst>
          </p:cNvPr>
          <p:cNvSpPr/>
          <p:nvPr/>
        </p:nvSpPr>
        <p:spPr>
          <a:xfrm>
            <a:off x="3947159" y="4041006"/>
            <a:ext cx="369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sz="2400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  <p:pic>
        <p:nvPicPr>
          <p:cNvPr id="3074" name="Picture 2" descr="http://media.corporate-ir.net/media_files/IROL/17/176060/img/logos/amazon_logo_RGB.jpg">
            <a:extLst>
              <a:ext uri="{FF2B5EF4-FFF2-40B4-BE49-F238E27FC236}">
                <a16:creationId xmlns:a16="http://schemas.microsoft.com/office/drawing/2014/main" id="{F3B9A478-CD3F-294B-BD63-9B503D0E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82" y="2578259"/>
            <a:ext cx="1981200" cy="7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8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Highlights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65346-CC36-3F4D-87E9-9480CA0C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252"/>
            <a:ext cx="1778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C70974-20B3-BB4E-B7E9-088DD5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71700"/>
            <a:ext cx="1854200" cy="419100"/>
          </a:xfrm>
          <a:prstGeom prst="rect">
            <a:avLst/>
          </a:prstGeom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1904DF8-2AAB-A949-B2F3-E0A865CF9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74985"/>
              </p:ext>
            </p:extLst>
          </p:nvPr>
        </p:nvGraphicFramePr>
        <p:xfrm>
          <a:off x="533400" y="2743200"/>
          <a:ext cx="8382000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E49CB899-EEE7-BA46-B3BD-0B66F9438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71252"/>
            <a:ext cx="2159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5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58E65D-7F82-5B4A-A9C7-199547649A3F}"/>
              </a:ext>
            </a:extLst>
          </p:cNvPr>
          <p:cNvSpPr/>
          <p:nvPr/>
        </p:nvSpPr>
        <p:spPr>
          <a:xfrm>
            <a:off x="3962400" y="3505200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7E65CE-8151-9D49-B391-CFD63B1FD1C4}"/>
              </a:ext>
            </a:extLst>
          </p:cNvPr>
          <p:cNvSpPr/>
          <p:nvPr/>
        </p:nvSpPr>
        <p:spPr>
          <a:xfrm>
            <a:off x="3090890" y="5432192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36E97C-0338-D24D-A541-4F0EB9A8CE7D}"/>
              </a:ext>
            </a:extLst>
          </p:cNvPr>
          <p:cNvSpPr/>
          <p:nvPr/>
        </p:nvSpPr>
        <p:spPr>
          <a:xfrm>
            <a:off x="1741684" y="4347513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52E831-77C7-0846-951F-F358260B9B6B}"/>
              </a:ext>
            </a:extLst>
          </p:cNvPr>
          <p:cNvSpPr/>
          <p:nvPr/>
        </p:nvSpPr>
        <p:spPr>
          <a:xfrm>
            <a:off x="6082051" y="3262834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41B8C8-63E2-E04E-8D73-D0BC16834CF6}"/>
              </a:ext>
            </a:extLst>
          </p:cNvPr>
          <p:cNvSpPr/>
          <p:nvPr/>
        </p:nvSpPr>
        <p:spPr>
          <a:xfrm>
            <a:off x="6082054" y="4335559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DC597D-6040-8C45-800A-E40305A1048D}"/>
              </a:ext>
            </a:extLst>
          </p:cNvPr>
          <p:cNvSpPr/>
          <p:nvPr/>
        </p:nvSpPr>
        <p:spPr>
          <a:xfrm>
            <a:off x="3090891" y="2155895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1283E-6185-E04F-9BA4-676D43B8DB3E}"/>
              </a:ext>
            </a:extLst>
          </p:cNvPr>
          <p:cNvSpPr/>
          <p:nvPr/>
        </p:nvSpPr>
        <p:spPr>
          <a:xfrm>
            <a:off x="4992302" y="2166408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EB9C11-81CB-9F44-B890-5BEE2F9CC3DD}"/>
              </a:ext>
            </a:extLst>
          </p:cNvPr>
          <p:cNvSpPr/>
          <p:nvPr/>
        </p:nvSpPr>
        <p:spPr>
          <a:xfrm>
            <a:off x="4992302" y="5446458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39FD4F-2D07-DC45-BB2C-EE052A876AA5}"/>
              </a:ext>
            </a:extLst>
          </p:cNvPr>
          <p:cNvSpPr/>
          <p:nvPr/>
        </p:nvSpPr>
        <p:spPr>
          <a:xfrm>
            <a:off x="1741683" y="3262834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66481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Architecture of Apache </a:t>
            </a:r>
            <a:r>
              <a:rPr lang="en-US" b="1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Separate frontend and backend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D297255-E7DF-814C-9E86-6F03270B6118}"/>
              </a:ext>
            </a:extLst>
          </p:cNvPr>
          <p:cNvSpPr/>
          <p:nvPr/>
        </p:nvSpPr>
        <p:spPr>
          <a:xfrm>
            <a:off x="3842084" y="5047448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87D7ED-2E6F-544A-889C-9F5F85602603}"/>
              </a:ext>
            </a:extLst>
          </p:cNvPr>
          <p:cNvSpPr/>
          <p:nvPr/>
        </p:nvSpPr>
        <p:spPr>
          <a:xfrm>
            <a:off x="575616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FB2629F-B23A-3C45-9E2B-04E5BEA5172F}"/>
              </a:ext>
            </a:extLst>
          </p:cNvPr>
          <p:cNvSpPr/>
          <p:nvPr/>
        </p:nvSpPr>
        <p:spPr>
          <a:xfrm>
            <a:off x="66984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B3033FB-8D37-5A40-9AA2-E2D273C6F077}"/>
              </a:ext>
            </a:extLst>
          </p:cNvPr>
          <p:cNvSpPr/>
          <p:nvPr/>
        </p:nvSpPr>
        <p:spPr>
          <a:xfrm>
            <a:off x="47834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65386A-3E7B-4843-A2AF-3C34B112C1A4}"/>
              </a:ext>
            </a:extLst>
          </p:cNvPr>
          <p:cNvSpPr/>
          <p:nvPr/>
        </p:nvSpPr>
        <p:spPr>
          <a:xfrm>
            <a:off x="286836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1CDD5A2-CE88-8A42-9EDE-3477177F833E}"/>
              </a:ext>
            </a:extLst>
          </p:cNvPr>
          <p:cNvSpPr/>
          <p:nvPr/>
        </p:nvSpPr>
        <p:spPr>
          <a:xfrm>
            <a:off x="953314" y="2590800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A27756-0FE9-A846-A598-61DCE4F4B604}"/>
              </a:ext>
            </a:extLst>
          </p:cNvPr>
          <p:cNvSpPr/>
          <p:nvPr/>
        </p:nvSpPr>
        <p:spPr>
          <a:xfrm>
            <a:off x="3842084" y="3554775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F7AC038-A1BE-8B49-8DD7-CE18226B392D}"/>
              </a:ext>
            </a:extLst>
          </p:cNvPr>
          <p:cNvSpPr/>
          <p:nvPr/>
        </p:nvSpPr>
        <p:spPr>
          <a:xfrm>
            <a:off x="1928004" y="3546553"/>
            <a:ext cx="1371600" cy="4572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697862-0158-154E-896E-B519FBC03E88}"/>
              </a:ext>
            </a:extLst>
          </p:cNvPr>
          <p:cNvCxnSpPr/>
          <p:nvPr/>
        </p:nvCxnSpPr>
        <p:spPr>
          <a:xfrm>
            <a:off x="470280" y="4518750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07110B-52C9-A147-9694-D04438737C53}"/>
              </a:ext>
            </a:extLst>
          </p:cNvPr>
          <p:cNvSpPr txBox="1"/>
          <p:nvPr/>
        </p:nvSpPr>
        <p:spPr>
          <a:xfrm>
            <a:off x="524435" y="412932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C7878C-764A-F549-9C97-95357E7433EE}"/>
              </a:ext>
            </a:extLst>
          </p:cNvPr>
          <p:cNvSpPr txBox="1"/>
          <p:nvPr/>
        </p:nvSpPr>
        <p:spPr>
          <a:xfrm>
            <a:off x="524435" y="453884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160816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Optimized libraries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D1FFD8-737C-BC40-88E4-B1667A5E4141}"/>
              </a:ext>
            </a:extLst>
          </p:cNvPr>
          <p:cNvSpPr txBox="1">
            <a:spLocks/>
          </p:cNvSpPr>
          <p:nvPr/>
        </p:nvSpPr>
        <p:spPr>
          <a:xfrm>
            <a:off x="1908379" y="5348745"/>
            <a:ext cx="6035040" cy="39882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Also Atlas, </a:t>
            </a:r>
            <a:r>
              <a:rPr lang="en-US" sz="3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OpenBLAS</a:t>
            </a:r>
            <a:r>
              <a:rPr lang="en-US" sz="3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&amp; Apple Accelerate.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D2844-85CD-8C40-BE29-6F7086274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06" y="2296475"/>
            <a:ext cx="2236482" cy="1155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191C13-5AD8-CA4B-852D-8EFB9C1459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242" y="2286000"/>
            <a:ext cx="1653879" cy="109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AB133C-7F23-8242-9EF3-2C0E07E2300B}"/>
              </a:ext>
            </a:extLst>
          </p:cNvPr>
          <p:cNvSpPr/>
          <p:nvPr/>
        </p:nvSpPr>
        <p:spPr>
          <a:xfrm>
            <a:off x="1270094" y="3539432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F7C68-D7F2-6C4E-A67F-587877B021D2}"/>
              </a:ext>
            </a:extLst>
          </p:cNvPr>
          <p:cNvSpPr/>
          <p:nvPr/>
        </p:nvSpPr>
        <p:spPr>
          <a:xfrm>
            <a:off x="4761001" y="353580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7518E-5BF2-BD4A-B275-E7F178CB0564}"/>
              </a:ext>
            </a:extLst>
          </p:cNvPr>
          <p:cNvSpPr txBox="1"/>
          <p:nvPr/>
        </p:nvSpPr>
        <p:spPr>
          <a:xfrm>
            <a:off x="948691" y="3993728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2D9191-8746-D743-9E00-75F87CE1C53F}"/>
              </a:ext>
            </a:extLst>
          </p:cNvPr>
          <p:cNvSpPr txBox="1"/>
          <p:nvPr/>
        </p:nvSpPr>
        <p:spPr>
          <a:xfrm>
            <a:off x="4966322" y="3997727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4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mxnet-mkl</a:t>
            </a:r>
            <a:endParaRPr lang="en-US" sz="14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0B78C-B6A7-1948-A66B-9D29E1DF9750}"/>
              </a:ext>
            </a:extLst>
          </p:cNvPr>
          <p:cNvSpPr txBox="1"/>
          <p:nvPr/>
        </p:nvSpPr>
        <p:spPr>
          <a:xfrm>
            <a:off x="2944849" y="463279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29125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3E62173-B9B7-3944-84DD-50AB0E64B1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433278"/>
              </p:ext>
            </p:extLst>
          </p:nvPr>
        </p:nvGraphicFramePr>
        <p:xfrm>
          <a:off x="381000" y="2286000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089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Asynchronous Engine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3124200" cy="37338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Operations </a:t>
            </a:r>
            <a:r>
              <a:rPr lang="en-US" sz="2000" i="1" dirty="0">
                <a:solidFill>
                  <a:schemeClr val="tx1"/>
                </a:solidFill>
              </a:rPr>
              <a:t>appear</a:t>
            </a:r>
            <a:r>
              <a:rPr lang="en-US" sz="2000" dirty="0">
                <a:solidFill>
                  <a:schemeClr val="tx1"/>
                </a:solidFill>
              </a:rPr>
              <a:t> to return immediately, but just pushed to engine queue on backend.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Allows for much greater parallelism.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Must </a:t>
            </a:r>
            <a:r>
              <a:rPr lang="en-US" sz="2000" dirty="0" err="1">
                <a:solidFill>
                  <a:schemeClr val="tx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2000" dirty="0">
                <a:solidFill>
                  <a:schemeClr val="tx1"/>
                </a:solidFill>
                <a:latin typeface="Andale Mono" panose="020B0509000000000004" pitchFamily="49" charset="0"/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or similar to retrieve value and this blocks.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32F4E5-F79B-3E4C-9E45-DA66AFC53B33}"/>
              </a:ext>
            </a:extLst>
          </p:cNvPr>
          <p:cNvCxnSpPr>
            <a:cxnSpLocks/>
          </p:cNvCxnSpPr>
          <p:nvPr/>
        </p:nvCxnSpPr>
        <p:spPr>
          <a:xfrm>
            <a:off x="7023593" y="5404585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83308-CA39-BE43-96FA-602EEF2367D7}"/>
              </a:ext>
            </a:extLst>
          </p:cNvPr>
          <p:cNvCxnSpPr>
            <a:cxnSpLocks/>
          </p:cNvCxnSpPr>
          <p:nvPr/>
        </p:nvCxnSpPr>
        <p:spPr>
          <a:xfrm>
            <a:off x="7551378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05CB3-9B8D-3243-8998-795E17A62817}"/>
              </a:ext>
            </a:extLst>
          </p:cNvPr>
          <p:cNvCxnSpPr>
            <a:cxnSpLocks/>
          </p:cNvCxnSpPr>
          <p:nvPr/>
        </p:nvCxnSpPr>
        <p:spPr>
          <a:xfrm>
            <a:off x="5034372" y="2895600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E73C23-DA20-C648-8FE0-823A07428751}"/>
              </a:ext>
            </a:extLst>
          </p:cNvPr>
          <p:cNvCxnSpPr>
            <a:cxnSpLocks/>
          </p:cNvCxnSpPr>
          <p:nvPr/>
        </p:nvCxnSpPr>
        <p:spPr>
          <a:xfrm>
            <a:off x="5042393" y="5393356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326CEC-1A97-B147-A6B0-93ACD9ACA41E}"/>
              </a:ext>
            </a:extLst>
          </p:cNvPr>
          <p:cNvCxnSpPr>
            <a:cxnSpLocks/>
          </p:cNvCxnSpPr>
          <p:nvPr/>
        </p:nvCxnSpPr>
        <p:spPr>
          <a:xfrm>
            <a:off x="5562157" y="33085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4BDE95-273D-8E47-8786-6DA1AC394459}"/>
              </a:ext>
            </a:extLst>
          </p:cNvPr>
          <p:cNvCxnSpPr/>
          <p:nvPr/>
        </p:nvCxnSpPr>
        <p:spPr>
          <a:xfrm>
            <a:off x="5034372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19AA3A-D749-1643-A08C-C8B063FCDB22}"/>
              </a:ext>
            </a:extLst>
          </p:cNvPr>
          <p:cNvCxnSpPr/>
          <p:nvPr/>
        </p:nvCxnSpPr>
        <p:spPr>
          <a:xfrm>
            <a:off x="5034372" y="4106779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ABED6-5EAE-714F-A6B9-4788A571055A}"/>
              </a:ext>
            </a:extLst>
          </p:cNvPr>
          <p:cNvCxnSpPr/>
          <p:nvPr/>
        </p:nvCxnSpPr>
        <p:spPr>
          <a:xfrm>
            <a:off x="7023593" y="330859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06B2E-75A8-544C-BE77-ACDA533C8604}"/>
              </a:ext>
            </a:extLst>
          </p:cNvPr>
          <p:cNvCxnSpPr/>
          <p:nvPr/>
        </p:nvCxnSpPr>
        <p:spPr>
          <a:xfrm>
            <a:off x="7023593" y="409555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8DF8D4-610D-874C-8F6C-19E77DFF585F}"/>
              </a:ext>
            </a:extLst>
          </p:cNvPr>
          <p:cNvCxnSpPr>
            <a:cxnSpLocks/>
          </p:cNvCxnSpPr>
          <p:nvPr/>
        </p:nvCxnSpPr>
        <p:spPr>
          <a:xfrm>
            <a:off x="7551378" y="4606403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BD181-AE6C-F246-85B0-611584EDC706}"/>
              </a:ext>
            </a:extLst>
          </p:cNvPr>
          <p:cNvCxnSpPr/>
          <p:nvPr/>
        </p:nvCxnSpPr>
        <p:spPr>
          <a:xfrm>
            <a:off x="7023593" y="460640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C8A8EF-6E5E-144B-9CC3-768C7411B916}"/>
              </a:ext>
            </a:extLst>
          </p:cNvPr>
          <p:cNvCxnSpPr/>
          <p:nvPr/>
        </p:nvCxnSpPr>
        <p:spPr>
          <a:xfrm>
            <a:off x="70235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222EC1-9CF9-6549-8843-67AB7329F640}"/>
              </a:ext>
            </a:extLst>
          </p:cNvPr>
          <p:cNvCxnSpPr>
            <a:cxnSpLocks/>
          </p:cNvCxnSpPr>
          <p:nvPr/>
        </p:nvCxnSpPr>
        <p:spPr>
          <a:xfrm>
            <a:off x="7023593" y="2895600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B2E7FC-7869-E345-BF21-7FEEE81F084C}"/>
              </a:ext>
            </a:extLst>
          </p:cNvPr>
          <p:cNvCxnSpPr>
            <a:cxnSpLocks/>
          </p:cNvCxnSpPr>
          <p:nvPr/>
        </p:nvCxnSpPr>
        <p:spPr>
          <a:xfrm>
            <a:off x="7713403" y="3460997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F85F7-4C51-E644-BD6D-B18538D52F32}"/>
              </a:ext>
            </a:extLst>
          </p:cNvPr>
          <p:cNvCxnSpPr>
            <a:cxnSpLocks/>
          </p:cNvCxnSpPr>
          <p:nvPr/>
        </p:nvCxnSpPr>
        <p:spPr>
          <a:xfrm>
            <a:off x="7023593" y="346099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8A774-097A-174F-84B3-37CED86A70C0}"/>
              </a:ext>
            </a:extLst>
          </p:cNvPr>
          <p:cNvCxnSpPr>
            <a:cxnSpLocks/>
          </p:cNvCxnSpPr>
          <p:nvPr/>
        </p:nvCxnSpPr>
        <p:spPr>
          <a:xfrm>
            <a:off x="7023593" y="4247950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28A44-23E3-264B-87C7-0B9891EC3E02}"/>
              </a:ext>
            </a:extLst>
          </p:cNvPr>
          <p:cNvCxnSpPr>
            <a:cxnSpLocks/>
          </p:cNvCxnSpPr>
          <p:nvPr/>
        </p:nvCxnSpPr>
        <p:spPr>
          <a:xfrm>
            <a:off x="5570178" y="4595174"/>
            <a:ext cx="0" cy="79818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ADA23-E181-784D-9039-2E022E654AC8}"/>
              </a:ext>
            </a:extLst>
          </p:cNvPr>
          <p:cNvCxnSpPr/>
          <p:nvPr/>
        </p:nvCxnSpPr>
        <p:spPr>
          <a:xfrm>
            <a:off x="5042393" y="459517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B9F1B8-07B3-3D4F-B4F2-EC7C490AD5E6}"/>
              </a:ext>
            </a:extLst>
          </p:cNvPr>
          <p:cNvCxnSpPr/>
          <p:nvPr/>
        </p:nvCxnSpPr>
        <p:spPr>
          <a:xfrm>
            <a:off x="5042393" y="539335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31B7C-F274-544B-B3D5-C01CB4E60838}"/>
              </a:ext>
            </a:extLst>
          </p:cNvPr>
          <p:cNvCxnSpPr>
            <a:cxnSpLocks/>
          </p:cNvCxnSpPr>
          <p:nvPr/>
        </p:nvCxnSpPr>
        <p:spPr>
          <a:xfrm>
            <a:off x="5034372" y="4106779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DDFD45-BA6B-6648-B37B-2374C964F1D1}"/>
              </a:ext>
            </a:extLst>
          </p:cNvPr>
          <p:cNvSpPr txBox="1"/>
          <p:nvPr/>
        </p:nvSpPr>
        <p:spPr>
          <a:xfrm>
            <a:off x="7084106" y="4821715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accent1"/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22925-74E4-E544-A156-A1C852066B0A}"/>
              </a:ext>
            </a:extLst>
          </p:cNvPr>
          <p:cNvSpPr txBox="1"/>
          <p:nvPr/>
        </p:nvSpPr>
        <p:spPr>
          <a:xfrm rot="16200000">
            <a:off x="6261005" y="3507683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613753-161C-3049-AF5F-C194390DF32D}"/>
              </a:ext>
            </a:extLst>
          </p:cNvPr>
          <p:cNvSpPr txBox="1"/>
          <p:nvPr/>
        </p:nvSpPr>
        <p:spPr>
          <a:xfrm rot="16200000">
            <a:off x="5247203" y="352302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567CAF-A9DF-854A-903E-81E28E8C38C7}"/>
              </a:ext>
            </a:extLst>
          </p:cNvPr>
          <p:cNvSpPr/>
          <p:nvPr/>
        </p:nvSpPr>
        <p:spPr>
          <a:xfrm>
            <a:off x="4725410" y="231289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4940A2-7F21-B240-8E69-00567E9D53EB}"/>
              </a:ext>
            </a:extLst>
          </p:cNvPr>
          <p:cNvSpPr/>
          <p:nvPr/>
        </p:nvSpPr>
        <p:spPr>
          <a:xfrm>
            <a:off x="6655022" y="2312894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68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Core APIs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12CAC-03CD-5A4E-930B-F08CBB076272}"/>
              </a:ext>
            </a:extLst>
          </p:cNvPr>
          <p:cNvSpPr/>
          <p:nvPr/>
        </p:nvSpPr>
        <p:spPr>
          <a:xfrm>
            <a:off x="617220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91994F-DB4C-3042-B378-912622540DAD}"/>
              </a:ext>
            </a:extLst>
          </p:cNvPr>
          <p:cNvSpPr/>
          <p:nvPr/>
        </p:nvSpPr>
        <p:spPr>
          <a:xfrm>
            <a:off x="3582340" y="426720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66866E-0AF5-334B-9694-A7633EDD0280}"/>
              </a:ext>
            </a:extLst>
          </p:cNvPr>
          <p:cNvSpPr/>
          <p:nvPr/>
        </p:nvSpPr>
        <p:spPr>
          <a:xfrm>
            <a:off x="3582339" y="265846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D86900-6134-D441-8BCA-8D4E9648EFB5}"/>
              </a:ext>
            </a:extLst>
          </p:cNvPr>
          <p:cNvSpPr/>
          <p:nvPr/>
        </p:nvSpPr>
        <p:spPr>
          <a:xfrm>
            <a:off x="6172201" y="265846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54929-541B-3A4E-AB5D-056C2C0E824A}"/>
              </a:ext>
            </a:extLst>
          </p:cNvPr>
          <p:cNvSpPr txBox="1"/>
          <p:nvPr/>
        </p:nvSpPr>
        <p:spPr>
          <a:xfrm>
            <a:off x="990600" y="2864731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2B5B9-0EAA-494E-8DA1-BBBCF740ACE3}"/>
              </a:ext>
            </a:extLst>
          </p:cNvPr>
          <p:cNvSpPr txBox="1"/>
          <p:nvPr/>
        </p:nvSpPr>
        <p:spPr>
          <a:xfrm>
            <a:off x="1031476" y="4473470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F584DD-0880-5A46-9C20-9E64827600C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401281" y="343940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C1A55D-0A69-E543-BB84-8BC3F566DF18}"/>
              </a:ext>
            </a:extLst>
          </p:cNvPr>
          <p:cNvCxnSpPr>
            <a:cxnSpLocks/>
          </p:cNvCxnSpPr>
          <p:nvPr/>
        </p:nvCxnSpPr>
        <p:spPr>
          <a:xfrm>
            <a:off x="4682152" y="343940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BF2D7-723C-D84B-823D-78906530199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flipH="1">
            <a:off x="6991141" y="353266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44C0FD-6A1E-1C43-80BC-8CDBB190FE07}"/>
              </a:ext>
            </a:extLst>
          </p:cNvPr>
          <p:cNvCxnSpPr>
            <a:cxnSpLocks/>
          </p:cNvCxnSpPr>
          <p:nvPr/>
        </p:nvCxnSpPr>
        <p:spPr>
          <a:xfrm flipH="1">
            <a:off x="4810750" y="343940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2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Symbolic vs Imperative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CE0CB-01DE-BD4F-800C-596344F69B7A}"/>
              </a:ext>
            </a:extLst>
          </p:cNvPr>
          <p:cNvSpPr txBox="1"/>
          <p:nvPr/>
        </p:nvSpPr>
        <p:spPr>
          <a:xfrm>
            <a:off x="210718" y="2042631"/>
            <a:ext cx="442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Symbolic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“define, compile, run”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3373A-3F3A-1247-8216-918D8CC3A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5" y="2438400"/>
            <a:ext cx="4069044" cy="2240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34751B-A4B6-AF41-B0F9-936E6CDE2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4591511"/>
            <a:ext cx="4097731" cy="1809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6F8196-35ED-504D-B6BA-688112DB5DCB}"/>
              </a:ext>
            </a:extLst>
          </p:cNvPr>
          <p:cNvSpPr/>
          <p:nvPr/>
        </p:nvSpPr>
        <p:spPr>
          <a:xfrm>
            <a:off x="4673004" y="2042631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Imperative is </a:t>
            </a:r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“define-by-run”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4C41D-3043-8742-BC3A-8DDDF920AA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478" y="2438400"/>
            <a:ext cx="4413340" cy="1799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E09B5-9990-E64D-B7CB-E9242D8D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224" y="4390444"/>
            <a:ext cx="4105486" cy="10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457AB8-175A-B84D-BB11-1E1837DDD5D3}"/>
              </a:ext>
            </a:extLst>
          </p:cNvPr>
          <p:cNvSpPr txBox="1">
            <a:spLocks/>
          </p:cNvSpPr>
          <p:nvPr/>
        </p:nvSpPr>
        <p:spPr>
          <a:xfrm>
            <a:off x="533400" y="114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session</a:t>
            </a:r>
          </a:p>
        </p:txBody>
      </p:sp>
    </p:spTree>
    <p:extLst>
      <p:ext uri="{BB962C8B-B14F-4D97-AF65-F5344CB8AC3E}">
        <p14:creationId xmlns:p14="http://schemas.microsoft.com/office/powerpoint/2010/main" val="141200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Community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FEC900-3BCB-E04F-80F3-555C626447CE}"/>
              </a:ext>
            </a:extLst>
          </p:cNvPr>
          <p:cNvSpPr txBox="1">
            <a:spLocks/>
          </p:cNvSpPr>
          <p:nvPr/>
        </p:nvSpPr>
        <p:spPr>
          <a:xfrm>
            <a:off x="2255837" y="2327869"/>
            <a:ext cx="6314303" cy="1237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://mxnet.io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http://discuss.mxnet.io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https://github.com/apache/incubator-mxnet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74F54-7C51-004D-8304-887D69920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68" y="2315421"/>
            <a:ext cx="1247303" cy="124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9CD7B-0265-1545-8E2C-691B4ED3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176" y="4155949"/>
            <a:ext cx="1189037" cy="1118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F8ED0-35AD-4349-870A-309D2055D5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89" r="20753"/>
          <a:stretch/>
        </p:blipFill>
        <p:spPr>
          <a:xfrm>
            <a:off x="5154388" y="4155949"/>
            <a:ext cx="1128944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5C889-D86B-B84F-B6D6-4628B13B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759"/>
          <a:stretch/>
        </p:blipFill>
        <p:spPr>
          <a:xfrm>
            <a:off x="6985714" y="4197818"/>
            <a:ext cx="1584426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AF3E28-432F-DC49-89AD-1CA1A2BF5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4164787"/>
            <a:ext cx="16462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6EFAE-0B8E-F34F-AABF-44B7CA9FC9FD}"/>
              </a:ext>
            </a:extLst>
          </p:cNvPr>
          <p:cNvSpPr txBox="1"/>
          <p:nvPr/>
        </p:nvSpPr>
        <p:spPr>
          <a:xfrm>
            <a:off x="388655" y="534081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6A3CD-D574-FB4D-B360-BFE7A9A09D8C}"/>
              </a:ext>
            </a:extLst>
          </p:cNvPr>
          <p:cNvSpPr txBox="1"/>
          <p:nvPr/>
        </p:nvSpPr>
        <p:spPr>
          <a:xfrm>
            <a:off x="2432396" y="535336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2519-DC13-B945-A59E-2C7B0F8DF054}"/>
              </a:ext>
            </a:extLst>
          </p:cNvPr>
          <p:cNvSpPr txBox="1"/>
          <p:nvPr/>
        </p:nvSpPr>
        <p:spPr>
          <a:xfrm>
            <a:off x="4679766" y="534081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5B3C98-C7B9-AC49-AAFB-512E197B4838}"/>
              </a:ext>
            </a:extLst>
          </p:cNvPr>
          <p:cNvSpPr txBox="1"/>
          <p:nvPr/>
        </p:nvSpPr>
        <p:spPr>
          <a:xfrm>
            <a:off x="7089389" y="5358391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2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Get Started with </a:t>
            </a:r>
            <a:r>
              <a:rPr lang="en-US" sz="36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3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on AWS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6703B-C8F5-1644-80D3-C89754644A85}"/>
              </a:ext>
            </a:extLst>
          </p:cNvPr>
          <p:cNvSpPr txBox="1">
            <a:spLocks/>
          </p:cNvSpPr>
          <p:nvPr/>
        </p:nvSpPr>
        <p:spPr>
          <a:xfrm>
            <a:off x="381000" y="2286000"/>
            <a:ext cx="8205304" cy="40386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https://aws.amazon.com/sagemaker/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Apache </a:t>
            </a:r>
            <a:r>
              <a:rPr lang="en-US" dirty="0" err="1">
                <a:solidFill>
                  <a:schemeClr val="tx1"/>
                </a:solidFill>
              </a:rPr>
              <a:t>MXNet</a:t>
            </a:r>
            <a:r>
              <a:rPr lang="en-US" dirty="0">
                <a:solidFill>
                  <a:schemeClr val="tx1"/>
                </a:solidFill>
              </a:rPr>
              <a:t> with Amazon </a:t>
            </a:r>
            <a:r>
              <a:rPr lang="en-US" dirty="0" err="1">
                <a:solidFill>
                  <a:schemeClr val="tx1"/>
                </a:solidFill>
              </a:rPr>
              <a:t>SageMaker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https://docs.aws.amazon.com/sagemaker/latest/dg/mxnet.html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mxnet-info@amazon.com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89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Situating Deep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8B474A-A4AC-9F44-AA0D-139FE40730E8}"/>
              </a:ext>
            </a:extLst>
          </p:cNvPr>
          <p:cNvSpPr txBox="1">
            <a:spLocks/>
          </p:cNvSpPr>
          <p:nvPr/>
        </p:nvSpPr>
        <p:spPr>
          <a:xfrm>
            <a:off x="533400" y="2251038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>
                <a:solidFill>
                  <a:schemeClr val="tx1"/>
                </a:solidFill>
              </a:rPr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>
                <a:solidFill>
                  <a:schemeClr val="tx1"/>
                </a:solidFill>
              </a:rPr>
              <a:t>Can machines do what we can?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(Turing, 1950)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11D3112-9D09-9447-82D8-B09383BC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352283"/>
              </p:ext>
            </p:extLst>
          </p:nvPr>
        </p:nvGraphicFramePr>
        <p:xfrm>
          <a:off x="3964459" y="2258370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66B629A-3A49-4D4B-A236-28A054367E4F}"/>
              </a:ext>
            </a:extLst>
          </p:cNvPr>
          <p:cNvGrpSpPr/>
          <p:nvPr/>
        </p:nvGrpSpPr>
        <p:grpSpPr>
          <a:xfrm>
            <a:off x="202682" y="4572000"/>
            <a:ext cx="4451793" cy="1064321"/>
            <a:chOff x="91433" y="2758999"/>
            <a:chExt cx="4451793" cy="10643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628B21-156C-BE40-BD60-ECAE9767D44C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346054-2834-724A-B723-29BCE2DBFEC3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no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5905C0-396E-F245-8E59-AF070D782799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FD7ADE-B7D7-2449-B85E-A81CDF371D73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BDBDD7-31AB-3F47-BEE3-0768830533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5B7EB0-B683-0C41-AC2D-55CCD57A5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C84FA4-BAB7-AB4D-9C20-15BDBAC44224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F70D6-CEA4-CD47-AC22-5EF589EF4EC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4FD6BD-865C-3349-AFC5-CB37DAEEC476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19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do machine learning?</a:t>
            </a:r>
          </a:p>
        </p:txBody>
      </p:sp>
      <p:pic>
        <p:nvPicPr>
          <p:cNvPr id="7" name="Picture 6" descr="impossibly-cute-puppy-8.jpg">
            <a:extLst>
              <a:ext uri="{FF2B5EF4-FFF2-40B4-BE49-F238E27FC236}">
                <a16:creationId xmlns:a16="http://schemas.microsoft.com/office/drawing/2014/main" id="{EC886FD7-9612-BE43-8442-C14C5ADF1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209800" cy="1969322"/>
          </a:xfrm>
          <a:prstGeom prst="rect">
            <a:avLst/>
          </a:prstGeom>
        </p:spPr>
      </p:pic>
      <p:pic>
        <p:nvPicPr>
          <p:cNvPr id="10" name="Picture 9" descr="baby cub.jpg">
            <a:extLst>
              <a:ext uri="{FF2B5EF4-FFF2-40B4-BE49-F238E27FC236}">
                <a16:creationId xmlns:a16="http://schemas.microsoft.com/office/drawing/2014/main" id="{9C5AC050-D2DD-CF43-A505-EAF6DC76F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86000"/>
            <a:ext cx="25908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64AB5-C368-964E-B423-640B7929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209801"/>
            <a:ext cx="1066800" cy="198611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14A126-923B-4F42-A19E-D8B1654EC888}"/>
              </a:ext>
            </a:extLst>
          </p:cNvPr>
          <p:cNvSpPr txBox="1">
            <a:spLocks/>
          </p:cNvSpPr>
          <p:nvPr/>
        </p:nvSpPr>
        <p:spPr>
          <a:xfrm>
            <a:off x="381000" y="4854945"/>
            <a:ext cx="8763000" cy="8155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many cats?</a:t>
            </a:r>
          </a:p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Complex tasks where you can’t code up explicit solutions</a:t>
            </a:r>
          </a:p>
        </p:txBody>
      </p:sp>
    </p:spTree>
    <p:extLst>
      <p:ext uri="{BB962C8B-B14F-4D97-AF65-F5344CB8AC3E}">
        <p14:creationId xmlns:p14="http://schemas.microsoft.com/office/powerpoint/2010/main" val="30149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93849-7AB4-1C4B-A662-0CD65296B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2" y="2283423"/>
            <a:ext cx="3352801" cy="35568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93F30-00EC-7C42-BDFA-FC0CAB2C9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285999"/>
            <a:ext cx="3795914" cy="3551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473CDE-7B22-8C4D-B3AE-798C25A8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747" y="2057400"/>
            <a:ext cx="1735996" cy="912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0B5A0-52CF-D64E-92E5-EE56F959D3AB}"/>
              </a:ext>
            </a:extLst>
          </p:cNvPr>
          <p:cNvSpPr/>
          <p:nvPr/>
        </p:nvSpPr>
        <p:spPr>
          <a:xfrm>
            <a:off x="220587" y="5943600"/>
            <a:ext cx="8542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 NNs achieve Human-level 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576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When not to use Deep Learning?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8229600" cy="3472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When a task can be easily solved with simpler tool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Finding USA Social Security numbers from text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There is an algorithm to achieve the result</a:t>
            </a:r>
          </a:p>
          <a:p>
            <a:pPr lvl="1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Stripping suffixes off English words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820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D25-7AAF-2D45-9BA5-E992CE9D4B47}"/>
              </a:ext>
            </a:extLst>
          </p:cNvPr>
          <p:cNvSpPr txBox="1"/>
          <p:nvPr/>
        </p:nvSpPr>
        <p:spPr>
          <a:xfrm>
            <a:off x="533400" y="22860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0538AC-777D-FB46-8C77-22231AFF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7347"/>
              </p:ext>
            </p:extLst>
          </p:nvPr>
        </p:nvGraphicFramePr>
        <p:xfrm>
          <a:off x="533400" y="2971800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C2A877-03E6-C445-A6EC-244FE71BABCF}"/>
              </a:ext>
            </a:extLst>
          </p:cNvPr>
          <p:cNvSpPr txBox="1"/>
          <p:nvPr/>
        </p:nvSpPr>
        <p:spPr>
          <a:xfrm>
            <a:off x="533400" y="4710212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48E70-0856-734E-93ED-B6C8449652B5}"/>
              </a:ext>
            </a:extLst>
          </p:cNvPr>
          <p:cNvSpPr txBox="1"/>
          <p:nvPr/>
        </p:nvSpPr>
        <p:spPr>
          <a:xfrm>
            <a:off x="533399" y="522434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B3748-E909-F94E-A585-3F7064F0D20C}"/>
              </a:ext>
            </a:extLst>
          </p:cNvPr>
          <p:cNvSpPr txBox="1"/>
          <p:nvPr/>
        </p:nvSpPr>
        <p:spPr>
          <a:xfrm>
            <a:off x="533398" y="5651415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</p:spTree>
    <p:extLst>
      <p:ext uri="{BB962C8B-B14F-4D97-AF65-F5344CB8AC3E}">
        <p14:creationId xmlns:p14="http://schemas.microsoft.com/office/powerpoint/2010/main" val="384541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8300-AE61-6B49-B0EB-ED2BF8B6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43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Basic Terminology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55DCD-45DB-6446-BEAA-D584D0E36D12}"/>
              </a:ext>
            </a:extLst>
          </p:cNvPr>
          <p:cNvSpPr txBox="1">
            <a:spLocks/>
          </p:cNvSpPr>
          <p:nvPr/>
        </p:nvSpPr>
        <p:spPr>
          <a:xfrm>
            <a:off x="870941" y="2286000"/>
            <a:ext cx="8229600" cy="533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386164-E42A-3046-8430-62BB7E19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81582"/>
              </p:ext>
            </p:extLst>
          </p:nvPr>
        </p:nvGraphicFramePr>
        <p:xfrm>
          <a:off x="803189" y="3034553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1E276-2B7D-1047-BDC2-DDD6115B4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4440"/>
              </p:ext>
            </p:extLst>
          </p:nvPr>
        </p:nvGraphicFramePr>
        <p:xfrm>
          <a:off x="803189" y="4737985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29119</TotalTime>
  <Words>959</Words>
  <Application>Microsoft Macintosh PowerPoint</Application>
  <PresentationFormat>On-screen Show (4:3)</PresentationFormat>
  <Paragraphs>301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Regular</vt:lpstr>
      <vt:lpstr>Andale Mono</vt:lpstr>
      <vt:lpstr>Arial</vt:lpstr>
      <vt:lpstr>Calibri</vt:lpstr>
      <vt:lpstr>Cambria Math</vt:lpstr>
      <vt:lpstr>Trebuchet MS</vt:lpstr>
      <vt:lpstr>Office Theme</vt:lpstr>
      <vt:lpstr>PowerPoint Presentation</vt:lpstr>
      <vt:lpstr>Self-introduction: Sergey Sokolov</vt:lpstr>
      <vt:lpstr>Agenda</vt:lpstr>
      <vt:lpstr>Situating Deep Learning</vt:lpstr>
      <vt:lpstr>Why do machine learning?</vt:lpstr>
      <vt:lpstr>Why deep learning?</vt:lpstr>
      <vt:lpstr>When not to use Deep Learning?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Linear and non-linear separability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</vt:lpstr>
      <vt:lpstr>Demo 1: MLP</vt:lpstr>
      <vt:lpstr>Introduction to Apache MXNet</vt:lpstr>
      <vt:lpstr>Original paper in Dec, 2015</vt:lpstr>
      <vt:lpstr>Major events</vt:lpstr>
      <vt:lpstr>Highlights</vt:lpstr>
      <vt:lpstr>Ecosystem</vt:lpstr>
      <vt:lpstr>Architecture of Apache MXNet</vt:lpstr>
      <vt:lpstr>Separate frontend and backend</vt:lpstr>
      <vt:lpstr>Optimized libraries</vt:lpstr>
      <vt:lpstr>Asynchronous Engine</vt:lpstr>
      <vt:lpstr>Python Core APIs</vt:lpstr>
      <vt:lpstr>Symbolic vs Imperative</vt:lpstr>
      <vt:lpstr>PowerPoint Presentation</vt:lpstr>
      <vt:lpstr>Community</vt:lpstr>
      <vt:lpstr>How to Get Started with MXNet on AWS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sekhar</dc:creator>
  <cp:lastModifiedBy>Microsoft Office User</cp:lastModifiedBy>
  <cp:revision>51</cp:revision>
  <dcterms:created xsi:type="dcterms:W3CDTF">2014-07-16T08:41:13Z</dcterms:created>
  <dcterms:modified xsi:type="dcterms:W3CDTF">2018-09-17T04:18:44Z</dcterms:modified>
</cp:coreProperties>
</file>